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60" r:id="rId3"/>
    <p:sldId id="258" r:id="rId4"/>
    <p:sldId id="276" r:id="rId5"/>
    <p:sldId id="263" r:id="rId6"/>
    <p:sldId id="257" r:id="rId7"/>
    <p:sldId id="267" r:id="rId8"/>
    <p:sldId id="277" r:id="rId9"/>
    <p:sldId id="266" r:id="rId10"/>
    <p:sldId id="261" r:id="rId11"/>
    <p:sldId id="264" r:id="rId12"/>
    <p:sldId id="262" r:id="rId13"/>
    <p:sldId id="278" r:id="rId14"/>
    <p:sldId id="275" r:id="rId15"/>
    <p:sldId id="259" r:id="rId16"/>
    <p:sldId id="269" r:id="rId17"/>
    <p:sldId id="270" r:id="rId18"/>
    <p:sldId id="268" r:id="rId19"/>
    <p:sldId id="271" r:id="rId20"/>
    <p:sldId id="272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3"/>
    <p:restoredTop sz="94694"/>
  </p:normalViewPr>
  <p:slideViewPr>
    <p:cSldViewPr snapToGrid="0">
      <p:cViewPr varScale="1">
        <p:scale>
          <a:sx n="121" d="100"/>
          <a:sy n="121" d="100"/>
        </p:scale>
        <p:origin x="2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FB5D3E-7201-ED4B-B6B1-9FB486DF0F42}" type="datetimeFigureOut">
              <a:rPr lang="en-US" smtClean="0"/>
              <a:t>7/2/23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4EAB4D-8CD3-4945-8E8C-DE6AB4421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96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EAB4D-8CD3-4945-8E8C-DE6AB442150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238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EAB4D-8CD3-4945-8E8C-DE6AB442150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16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EAB4D-8CD3-4945-8E8C-DE6AB44215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761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Their fiber amplifier is 1020-1060,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f_rep</a:t>
            </a:r>
            <a:r>
              <a:rPr lang="en-US" sz="1800" dirty="0">
                <a:effectLst/>
                <a:latin typeface="Calibri" panose="020F0502020204030204" pitchFamily="34" charset="0"/>
              </a:rPr>
              <a:t> = 75MHz, 10^5 tunes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To enhancement the light to 7kW, increasing the power to get HHG, we use a cavity with FSR=75MHz, so the light can be accumulated in the cavity.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EAB4D-8CD3-4945-8E8C-DE6AB442150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536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加一个线宽</a:t>
            </a:r>
            <a:r>
              <a:rPr lang="zh-CN" altLang="en-US" dirty="0"/>
              <a:t>，然后信号浮动。</a:t>
            </a:r>
            <a:r>
              <a:rPr lang="en-US" altLang="zh-CN" dirty="0"/>
              <a:t>PID</a:t>
            </a:r>
            <a:r>
              <a:rPr lang="zh-CN" altLang="en-US" dirty="0"/>
              <a:t>很重要，能决定最后到达的线宽的极限，是一个因素。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EAB4D-8CD3-4945-8E8C-DE6AB442150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962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zhuanlan.zhihu.com</a:t>
            </a:r>
            <a:r>
              <a:rPr lang="en-US" dirty="0"/>
              <a:t>/p/451849194</a:t>
            </a:r>
          </a:p>
          <a:p>
            <a:r>
              <a:rPr lang="en-US" dirty="0"/>
              <a:t>A good reference.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EAB4D-8CD3-4945-8E8C-DE6AB442150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73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EAB4D-8CD3-4945-8E8C-DE6AB442150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935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CDC16-898E-4C01-CBD6-5340D8174E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noFill/>
        </p:spPr>
        <p:txBody>
          <a:bodyPr anchor="b">
            <a:normAutofit/>
          </a:bodyPr>
          <a:lstStyle>
            <a:lvl1pPr algn="ctr">
              <a:defRPr sz="5400" b="1" i="0">
                <a:gradFill flip="none" rotWithShape="1">
                  <a:gsLst>
                    <a:gs pos="0">
                      <a:srgbClr val="3D7DFA"/>
                    </a:gs>
                    <a:gs pos="100000">
                      <a:srgbClr val="EC3CEE"/>
                    </a:gs>
                  </a:gsLst>
                  <a:lin ang="2700000" scaled="1"/>
                  <a:tileRect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438024-1E99-28BF-6C54-390C85B8A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AF974-6678-7BDE-DFFE-6B8BCF3CE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8E616-169F-4448-901E-EDEC5A855CC6}" type="datetimeFigureOut">
              <a:rPr lang="en-US" smtClean="0"/>
              <a:t>7/2/23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EF049-6F12-829E-EAC2-1E19F5DE0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EED3B-2E44-6FDF-83C0-D7FA43AF3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3C374-6A13-C648-A403-168DC9548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852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16E00-401B-C461-7FD0-B7366D850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0CE454-5DA0-7B72-8C67-A9E101B691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0EF42-ED57-28B2-37E4-BCBC4F26F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8E616-169F-4448-901E-EDEC5A855CC6}" type="datetimeFigureOut">
              <a:rPr lang="en-US" smtClean="0"/>
              <a:t>7/2/23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8FECC-17A7-F349-B246-F29A5A805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BF149-79D1-49ED-4AC2-F8B5888E8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3C374-6A13-C648-A403-168DC9548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582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A34703-C818-3118-9184-C6D5ECF099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0C83EA-8403-F6B0-7FF9-4D94AFFC92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8F336-A4C1-1BCC-ADA1-9161619C0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8E616-169F-4448-901E-EDEC5A855CC6}" type="datetimeFigureOut">
              <a:rPr lang="en-US" smtClean="0"/>
              <a:t>7/2/23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6BC50-8944-C617-4AED-B745C3942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73BCA-B363-4626-7A56-7AC2360BA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3C374-6A13-C648-A403-168DC9548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84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6258D-AE26-42C9-9C62-250FA7229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08757-D332-4645-413B-B970C0830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500E9-7094-813B-858C-62DAC2F12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8E616-169F-4448-901E-EDEC5A855CC6}" type="datetimeFigureOut">
              <a:rPr lang="en-US" smtClean="0"/>
              <a:t>7/2/23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A08BE7-3737-3E6A-C998-03C5AD39A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1AB8D-8934-AF97-BAC9-8CDDB0048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3C374-6A13-C648-A403-168DC9548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400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81234-41DA-1C63-76E3-483972A2EF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73648"/>
            <a:ext cx="10515600" cy="2072553"/>
          </a:xfrm>
        </p:spPr>
        <p:txBody>
          <a:bodyPr anchor="ctr">
            <a:normAutofit/>
          </a:bodyPr>
          <a:lstStyle>
            <a:lvl1pPr algn="ctr">
              <a:defRPr sz="5400" b="1" u="none">
                <a:gradFill>
                  <a:gsLst>
                    <a:gs pos="0">
                      <a:srgbClr val="3D7DFA"/>
                    </a:gs>
                    <a:gs pos="100000">
                      <a:srgbClr val="EC3CEE"/>
                    </a:gs>
                  </a:gsLst>
                  <a:lin ang="2700000" scaled="1"/>
                </a:gradFill>
              </a:defRPr>
            </a:lvl1pPr>
          </a:lstStyle>
          <a:p>
            <a:r>
              <a:rPr lang="en-US" dirty="0"/>
              <a:t>New chapter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DD270-BAA2-6E88-34C0-15E346AEC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88873"/>
            <a:ext cx="10515600" cy="160077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91F9C-317C-36AA-892C-1BB1EEC1C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8E616-169F-4448-901E-EDEC5A855CC6}" type="datetimeFigureOut">
              <a:rPr lang="en-US" smtClean="0"/>
              <a:t>7/2/23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66246-A6D1-C6FA-D08B-3A008F10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DBBF9-D0F1-3E2C-F0BC-7F4480F7D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3C374-6A13-C648-A403-168DC9548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30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DB11A-405D-8EF9-2944-01114E8AA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C1734-41C2-F060-582F-BA5C659135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14563C-769F-FE99-B886-76479554EE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6C6969-74CD-E38B-718A-AA29553D0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8E616-169F-4448-901E-EDEC5A855CC6}" type="datetimeFigureOut">
              <a:rPr lang="en-US" smtClean="0"/>
              <a:t>7/2/23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A91238-0D56-C06A-87F6-B2A5B96FB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423D7-BD17-4C6D-3EEE-82555E210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3C374-6A13-C648-A403-168DC9548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553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136DE-32B4-AE5E-5199-46832262B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CFFF2-8309-A25B-6F18-95FAD07E0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7F5636-3FE3-3CEF-B070-6125FC42A1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B57293-70C5-B21C-738A-F3802323CE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2114FC-2764-85CF-47BF-F930565716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3302FA-2814-8A31-E8A4-129C05B5A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8E616-169F-4448-901E-EDEC5A855CC6}" type="datetimeFigureOut">
              <a:rPr lang="en-US" smtClean="0"/>
              <a:t>7/2/23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46F35C-CD28-2463-3BC9-31F30BA5A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932DFE-B199-A21B-8E72-10CB57F83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3C374-6A13-C648-A403-168DC9548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51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31A9E-3C17-7A2C-B74A-6D9024831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F998C3-AB1B-2044-233D-0F3A54C58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8E616-169F-4448-901E-EDEC5A855CC6}" type="datetimeFigureOut">
              <a:rPr lang="en-US" smtClean="0"/>
              <a:t>7/2/23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9E482A-9145-16FA-A6A7-1D04DD76B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37C039-D30F-A685-865B-7F5AEE63E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3C374-6A13-C648-A403-168DC9548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06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70F5A8-A6F6-1F33-DB60-E01F0EBDE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8E616-169F-4448-901E-EDEC5A855CC6}" type="datetimeFigureOut">
              <a:rPr lang="en-US" smtClean="0"/>
              <a:t>7/2/23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B25D4B-E2CE-FEA7-7AD3-711828B98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867BA-CD5A-44B7-1E6E-9CBD9D190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3C374-6A13-C648-A403-168DC9548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222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86A7B-179F-21E4-B0E6-83F003AD0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1068E-B702-4E38-C569-05A0D4F6B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C7D402-CCD7-F931-3DD8-899C38DE77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349DBB-A0D7-94BA-4E37-B5911F2E5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8E616-169F-4448-901E-EDEC5A855CC6}" type="datetimeFigureOut">
              <a:rPr lang="en-US" smtClean="0"/>
              <a:t>7/2/23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991A8C-3B29-4D2F-9966-369C3E43F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F03140-9B65-401D-94BA-B293A5A52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3C374-6A13-C648-A403-168DC9548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25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1D9B5-9FFC-3B3F-EABA-5403E330A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E3B16F-26C1-A036-2672-844988918A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80AA5B-42E3-7C0A-825D-DF2AA55780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7F1338-DA3D-4AC6-881E-F19D9230E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8E616-169F-4448-901E-EDEC5A855CC6}" type="datetimeFigureOut">
              <a:rPr lang="en-US" smtClean="0"/>
              <a:t>7/2/23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E20A55-CB16-295D-B7B8-B38475433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94EB8-0DA6-7D0A-AC37-A9AEB4F14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3C374-6A13-C648-A403-168DC9548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60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A29B91-8318-87B0-8FB4-43BCB682C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C6A984-6C7B-AC9D-8946-C9624DAA5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8F173-0DE1-8976-A451-02DAB753A5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8E616-169F-4448-901E-EDEC5A855CC6}" type="datetimeFigureOut">
              <a:rPr lang="en-US" smtClean="0"/>
              <a:t>7/2/23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47A8A-A4D3-EDAE-B0EA-5D6B7C4080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45FFB-4078-FD07-ABD0-3D73BCB9FA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F3C374-6A13-C648-A403-168DC9548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5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ptica.com/fileadmin/Editors_English/04_applications/10_application_notes/01_Application_Note_-_Phase_and_Frequency_Locking_of_Diode_Lasers/Phase_and_Frequency_Locking_of_Diode_Lasers.pdf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www.toptica.com/fileadmin/Editors_English/04_applications/10_application_notes/01_Application_Note_-_Phase_and_Frequency_Locking_of_Diode_Lasers/Phase_and_Frequency_Locking_of_Diode_Lasers.pd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0" Type="http://schemas.openxmlformats.org/officeDocument/2006/relationships/image" Target="../media/image12.gif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gif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92281-117E-1FD6-B6DE-F2F36746C1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Optical Comb and </a:t>
            </a:r>
            <a:br>
              <a:rPr lang="en-US" dirty="0"/>
            </a:br>
            <a:r>
              <a:rPr lang="en-US" dirty="0"/>
              <a:t>Laser Locking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A1B5E3-51B7-B216-978E-9ED0946EB4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Mingda</a:t>
            </a:r>
            <a:r>
              <a:rPr lang="en-US" dirty="0"/>
              <a:t> Li</a:t>
            </a:r>
          </a:p>
          <a:p>
            <a:r>
              <a:rPr lang="en-US" dirty="0"/>
              <a:t>July 2, 2023</a:t>
            </a:r>
          </a:p>
        </p:txBody>
      </p:sp>
    </p:spTree>
    <p:extLst>
      <p:ext uri="{BB962C8B-B14F-4D97-AF65-F5344CB8AC3E}">
        <p14:creationId xmlns:p14="http://schemas.microsoft.com/office/powerpoint/2010/main" val="2578477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FC6AB-130A-1516-B8D2-3E3A7D834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Self-referencing technique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EDE415-91BE-D9C8-D15D-31BEE3ED0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731" y="1806302"/>
            <a:ext cx="8757787" cy="27963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5C42C8-D318-5611-FC10-6CD9C5414BFC}"/>
              </a:ext>
            </a:extLst>
          </p:cNvPr>
          <p:cNvSpPr txBox="1"/>
          <p:nvPr/>
        </p:nvSpPr>
        <p:spPr>
          <a:xfrm>
            <a:off x="189186" y="640345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1400" b="0" i="0" dirty="0">
                <a:solidFill>
                  <a:srgbClr val="000000"/>
                </a:solidFill>
                <a:effectLst/>
                <a:latin typeface="regular-clarivate"/>
              </a:rPr>
              <a:t>T. Fortier, E. Baumann, </a:t>
            </a:r>
            <a:r>
              <a:rPr lang="en-US" sz="1400" b="0" i="1" dirty="0">
                <a:solidFill>
                  <a:srgbClr val="000000"/>
                </a:solidFill>
                <a:effectLst/>
                <a:latin typeface="inherit"/>
              </a:rPr>
              <a:t>Communications Physics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regular-clarivate"/>
              </a:rPr>
              <a:t>(2019)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8A307A-0179-BEDB-577E-D5171F04B9BA}"/>
                  </a:ext>
                </a:extLst>
              </p:cNvPr>
              <p:cNvSpPr txBox="1"/>
              <p:nvPr/>
            </p:nvSpPr>
            <p:spPr>
              <a:xfrm>
                <a:off x="2883624" y="4804526"/>
                <a:ext cx="6096000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8A307A-0179-BEDB-577E-D5171F04B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624" y="4804526"/>
                <a:ext cx="6096000" cy="390748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B382D97-2BA3-2A1E-62A7-5D9D36D80BE1}"/>
              </a:ext>
            </a:extLst>
          </p:cNvPr>
          <p:cNvSpPr txBox="1"/>
          <p:nvPr/>
        </p:nvSpPr>
        <p:spPr>
          <a:xfrm>
            <a:off x="7126014" y="406632"/>
            <a:ext cx="47715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Self referencing technique is to make the different pulse to be phase locked. So, you beat note the f-2f to make the comb itself stable.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720DE7-CF9E-2C74-E639-A0996EC92F9F}"/>
                  </a:ext>
                </a:extLst>
              </p:cNvPr>
              <p:cNvSpPr txBox="1"/>
              <p:nvPr/>
            </p:nvSpPr>
            <p:spPr>
              <a:xfrm>
                <a:off x="1870842" y="5605994"/>
                <a:ext cx="721009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Difference frequency comb is a kind of comb to lock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to ZERO.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720DE7-CF9E-2C74-E639-A0996EC92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842" y="5605994"/>
                <a:ext cx="7210096" cy="369332"/>
              </a:xfrm>
              <a:prstGeom prst="rect">
                <a:avLst/>
              </a:prstGeom>
              <a:blipFill>
                <a:blip r:embed="rId5"/>
                <a:stretch>
                  <a:fillRect l="-70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0394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ollage of diagrams&#10;&#10;Description automatically generated with low confidence">
            <a:extLst>
              <a:ext uri="{FF2B5EF4-FFF2-40B4-BE49-F238E27FC236}">
                <a16:creationId xmlns:a16="http://schemas.microsoft.com/office/drawing/2014/main" id="{3C775A48-F7FF-6DF2-8B54-E263A3928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472" y="1674813"/>
            <a:ext cx="5613400" cy="43926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E34484-A241-74B4-003B-4476D0376ED1}"/>
              </a:ext>
            </a:extLst>
          </p:cNvPr>
          <p:cNvSpPr txBox="1"/>
          <p:nvPr/>
        </p:nvSpPr>
        <p:spPr>
          <a:xfrm>
            <a:off x="5821472" y="6090085"/>
            <a:ext cx="5613400" cy="33036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anchor="ctr">
            <a:noAutofit/>
          </a:bodyPr>
          <a:lstStyle/>
          <a:p>
            <a:pPr algn="ctr" fontAlgn="base">
              <a:spcAft>
                <a:spcPts val="600"/>
              </a:spcAft>
            </a:pPr>
            <a:r>
              <a:rPr lang="en-US" sz="1300" b="0" i="0" dirty="0">
                <a:solidFill>
                  <a:srgbClr val="FFFFFF"/>
                </a:solidFill>
                <a:effectLst/>
                <a:latin typeface="regular-clarivate"/>
              </a:rPr>
              <a:t>I. </a:t>
            </a:r>
            <a:r>
              <a:rPr lang="en-US" sz="1300" b="0" i="0" dirty="0" err="1">
                <a:solidFill>
                  <a:srgbClr val="FFFFFF"/>
                </a:solidFill>
                <a:effectLst/>
                <a:latin typeface="regular-clarivate"/>
              </a:rPr>
              <a:t>Pupeza</a:t>
            </a:r>
            <a:r>
              <a:rPr lang="en-US" sz="1300" b="0" i="0" dirty="0">
                <a:solidFill>
                  <a:srgbClr val="FFFFFF"/>
                </a:solidFill>
                <a:effectLst/>
                <a:latin typeface="regular-clarivate"/>
              </a:rPr>
              <a:t>, C. Zhang, M. </a:t>
            </a:r>
            <a:r>
              <a:rPr lang="en-US" sz="1300" b="0" i="0" dirty="0" err="1">
                <a:solidFill>
                  <a:srgbClr val="FFFFFF"/>
                </a:solidFill>
                <a:effectLst/>
                <a:latin typeface="regular-clarivate"/>
              </a:rPr>
              <a:t>Högner</a:t>
            </a:r>
            <a:r>
              <a:rPr lang="en-US" sz="1300" b="0" i="0" dirty="0">
                <a:solidFill>
                  <a:srgbClr val="FFFFFF"/>
                </a:solidFill>
                <a:effectLst/>
                <a:latin typeface="regular-clarivate"/>
              </a:rPr>
              <a:t>, J. Ye, Nature Photonics(2021)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242F3D-CBDE-D666-C2F4-084A75FB0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838" y="1674813"/>
            <a:ext cx="4281488" cy="43926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765B5C-1590-A1DC-1598-5DE7AE569B73}"/>
              </a:ext>
            </a:extLst>
          </p:cNvPr>
          <p:cNvSpPr txBox="1"/>
          <p:nvPr/>
        </p:nvSpPr>
        <p:spPr>
          <a:xfrm>
            <a:off x="1112838" y="6090085"/>
            <a:ext cx="4281488" cy="33036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anchor="ctr">
            <a:noAutofit/>
          </a:bodyPr>
          <a:lstStyle/>
          <a:p>
            <a:pPr algn="ctr" fontAlgn="base">
              <a:spcAft>
                <a:spcPts val="600"/>
              </a:spcAft>
            </a:pPr>
            <a:r>
              <a:rPr lang="en-US" sz="1300" dirty="0">
                <a:solidFill>
                  <a:srgbClr val="FFFFFF"/>
                </a:solidFill>
                <a:latin typeface="regular-clarivate"/>
              </a:rPr>
              <a:t>N. </a:t>
            </a:r>
            <a:r>
              <a:rPr lang="en-US" sz="1300" dirty="0" err="1">
                <a:solidFill>
                  <a:srgbClr val="FFFFFF"/>
                </a:solidFill>
                <a:latin typeface="regular-clarivate"/>
              </a:rPr>
              <a:t>Picqué</a:t>
            </a:r>
            <a:r>
              <a:rPr lang="en-US" sz="1300" dirty="0">
                <a:solidFill>
                  <a:srgbClr val="FFFFFF"/>
                </a:solidFill>
                <a:latin typeface="regular-clarivate"/>
              </a:rPr>
              <a:t>, T. W. </a:t>
            </a:r>
            <a:r>
              <a:rPr lang="en-US" sz="1300" dirty="0" err="1">
                <a:solidFill>
                  <a:srgbClr val="FFFFFF"/>
                </a:solidFill>
                <a:latin typeface="regular-clarivate"/>
              </a:rPr>
              <a:t>Hänsch</a:t>
            </a:r>
            <a:r>
              <a:rPr lang="en-US" sz="1300" dirty="0">
                <a:solidFill>
                  <a:srgbClr val="FFFFFF"/>
                </a:solidFill>
                <a:latin typeface="regular-clarivate"/>
              </a:rPr>
              <a:t>, Nature Photonics(2019)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7ABAF2-EE21-B331-972B-65DC346A1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Frequency comb for spectroscopy</a:t>
            </a:r>
          </a:p>
        </p:txBody>
      </p:sp>
    </p:spTree>
    <p:extLst>
      <p:ext uri="{BB962C8B-B14F-4D97-AF65-F5344CB8AC3E}">
        <p14:creationId xmlns:p14="http://schemas.microsoft.com/office/powerpoint/2010/main" val="1008172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A2CA7-8BF2-F457-AEEF-C7649616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mode-lock?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CE9A4-0AC1-FE4B-74D2-DCA5C88E4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 switch is only enough to provide ns. This is to tune the cavity Q.</a:t>
            </a:r>
          </a:p>
          <a:p>
            <a:r>
              <a:rPr lang="en-US" dirty="0"/>
              <a:t>Mode-locked laser is not Q-switch, it synchronize different signals rather than tuning the Q</a:t>
            </a:r>
          </a:p>
          <a:p>
            <a:pPr lvl="1"/>
            <a:r>
              <a:rPr lang="en-US" dirty="0"/>
              <a:t>Using EOM: EOM can synchronize the phase of </a:t>
            </a:r>
            <a:r>
              <a:rPr lang="el-GR" dirty="0"/>
              <a:t>ν</a:t>
            </a:r>
            <a:r>
              <a:rPr lang="en-US" dirty="0"/>
              <a:t>,</a:t>
            </a:r>
            <a:r>
              <a:rPr lang="el-GR" dirty="0"/>
              <a:t> ν − </a:t>
            </a:r>
            <a:r>
              <a:rPr lang="en-US" dirty="0"/>
              <a:t>f and </a:t>
            </a:r>
            <a:r>
              <a:rPr lang="el-GR" dirty="0"/>
              <a:t>ν + </a:t>
            </a:r>
            <a:r>
              <a:rPr lang="en-US" dirty="0"/>
              <a:t>f. If the modulator is driven at the same frequency as the cavity mode spacing </a:t>
            </a:r>
            <a:r>
              <a:rPr lang="el-GR" dirty="0" err="1"/>
              <a:t>Δν</a:t>
            </a:r>
            <a:r>
              <a:rPr lang="en-US" dirty="0"/>
              <a:t>. Since the sidebands are driven in-phase, the central mode and the adjacent modes will be phase-locked together.</a:t>
            </a:r>
          </a:p>
          <a:p>
            <a:pPr lvl="1"/>
            <a:r>
              <a:rPr lang="en-US" dirty="0"/>
              <a:t>Another way to think is, the modulation frequency f is corresponding to the period of phonon trip in cavity. Every time it can be increase to </a:t>
            </a:r>
            <a:r>
              <a:rPr lang="en-US" dirty="0" err="1"/>
              <a:t>v+f</a:t>
            </a:r>
            <a:r>
              <a:rPr lang="en-US" dirty="0"/>
              <a:t>, v+2f…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EDF7B0-02A1-8885-E3D2-440C9145ED7E}"/>
              </a:ext>
            </a:extLst>
          </p:cNvPr>
          <p:cNvSpPr txBox="1"/>
          <p:nvPr/>
        </p:nvSpPr>
        <p:spPr>
          <a:xfrm>
            <a:off x="838200" y="6311900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Mode_locking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283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BE901-0AAD-F10D-4325-F59996FF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Comb to lock laser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6027E-FC28-5CF1-26E9-0CEBD5AEE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use the comb, you need to beat note it with the light you want to use. </a:t>
            </a:r>
          </a:p>
          <a:p>
            <a:r>
              <a:rPr lang="en-US" dirty="0"/>
              <a:t>Also you can pick up a tune by using grating. Or </a:t>
            </a:r>
            <a:r>
              <a:rPr lang="en-US" dirty="0" err="1"/>
              <a:t>dicro</a:t>
            </a:r>
            <a:r>
              <a:rPr lang="en-US" dirty="0"/>
              <a:t>. Or birefringent effect.</a:t>
            </a:r>
          </a:p>
        </p:txBody>
      </p:sp>
    </p:spTree>
    <p:extLst>
      <p:ext uri="{BB962C8B-B14F-4D97-AF65-F5344CB8AC3E}">
        <p14:creationId xmlns:p14="http://schemas.microsoft.com/office/powerpoint/2010/main" val="3659853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692A-698A-DC43-10E2-19EC70508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2. Laser locking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838347-C238-5FD5-2B1F-F7F3EE39B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237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B0D9C-043C-12E8-AA06-2A24B3555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laser locking?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F6DA74-2607-ED85-7074-D28E68D6A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225" y="1429274"/>
            <a:ext cx="6496488" cy="542872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73EA3-F8E5-C6A6-F0C4-48C122F57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5544" y="3654726"/>
            <a:ext cx="2882462" cy="7914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E.g. Wavemeter, comb, cavity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618351-C5C0-FBCC-5F70-8626A017F4E2}"/>
              </a:ext>
            </a:extLst>
          </p:cNvPr>
          <p:cNvSpPr txBox="1"/>
          <p:nvPr/>
        </p:nvSpPr>
        <p:spPr>
          <a:xfrm>
            <a:off x="6246259" y="1321356"/>
            <a:ext cx="3478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E.g. DFB, dye laser, </a:t>
            </a:r>
            <a:r>
              <a:rPr lang="en-US" dirty="0" err="1"/>
              <a:t>Ti</a:t>
            </a:r>
            <a:r>
              <a:rPr lang="en-US" dirty="0"/>
              <a:t>: Sapphire…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142315-5964-FCAC-0C36-10002FA7FCFA}"/>
              </a:ext>
            </a:extLst>
          </p:cNvPr>
          <p:cNvSpPr txBox="1"/>
          <p:nvPr/>
        </p:nvSpPr>
        <p:spPr>
          <a:xfrm>
            <a:off x="2322786" y="6223359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Lock into zero-point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D44DC4-2732-1BA0-3A88-F50B19EF0011}"/>
              </a:ext>
            </a:extLst>
          </p:cNvPr>
          <p:cNvSpPr txBox="1"/>
          <p:nvPr/>
        </p:nvSpPr>
        <p:spPr>
          <a:xfrm>
            <a:off x="5339253" y="4600"/>
            <a:ext cx="684223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3"/>
              </a:rPr>
              <a:t>https://www.toptica.com/fileadmin/Editors_English/04_applications/10_application_notes/01_Application_Note_-_Phase_and_Frequency_Locking_of_Diode_Lasers/Phase_and_Frequency_Locking_of_Diode_Lasers.pdf</a:t>
            </a:r>
            <a:endParaRPr lang="en-US" sz="10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07966C-9CC5-7A56-8773-6E3B28F0DA6F}"/>
              </a:ext>
            </a:extLst>
          </p:cNvPr>
          <p:cNvSpPr txBox="1"/>
          <p:nvPr/>
        </p:nvSpPr>
        <p:spPr>
          <a:xfrm>
            <a:off x="7726680" y="6115441"/>
            <a:ext cx="2084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Measure difference, </a:t>
            </a:r>
          </a:p>
          <a:p>
            <a:r>
              <a:rPr lang="en-US" dirty="0"/>
              <a:t>PDH locking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2C55E2-5C4B-815A-8A1C-1B66EDE6BD6F}"/>
              </a:ext>
            </a:extLst>
          </p:cNvPr>
          <p:cNvSpPr txBox="1"/>
          <p:nvPr/>
        </p:nvSpPr>
        <p:spPr>
          <a:xfrm>
            <a:off x="343522" y="2990271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Current, temperature, piezo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70E864-399F-F2C5-94BB-4E049D2B25AD}"/>
              </a:ext>
            </a:extLst>
          </p:cNvPr>
          <p:cNvGrpSpPr/>
          <p:nvPr/>
        </p:nvGrpSpPr>
        <p:grpSpPr>
          <a:xfrm>
            <a:off x="5924130" y="4949323"/>
            <a:ext cx="6529862" cy="1828873"/>
            <a:chOff x="5924130" y="4949323"/>
            <a:chExt cx="6529862" cy="182887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62D201-27B8-F023-B053-F19846A997C5}"/>
                </a:ext>
              </a:extLst>
            </p:cNvPr>
            <p:cNvSpPr txBox="1"/>
            <p:nvPr/>
          </p:nvSpPr>
          <p:spPr>
            <a:xfrm>
              <a:off x="9942020" y="5105140"/>
              <a:ext cx="251197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+mj-lt"/>
                </a:rPr>
                <a:t>Two concerns</a:t>
              </a:r>
            </a:p>
            <a:p>
              <a:pPr marL="342900" indent="-342900">
                <a:buAutoNum type="arabicPeriod"/>
              </a:pPr>
              <a:r>
                <a:rPr lang="en-US" b="1" dirty="0">
                  <a:latin typeface="+mj-lt"/>
                </a:rPr>
                <a:t>Accuracy</a:t>
              </a:r>
            </a:p>
            <a:p>
              <a:pPr marL="342900" indent="-342900">
                <a:buAutoNum type="arabicPeriod"/>
              </a:pPr>
              <a:r>
                <a:rPr lang="en-US" b="1" dirty="0">
                  <a:latin typeface="+mj-lt"/>
                </a:rPr>
                <a:t>Stability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F93D82E-09AC-56D8-9B10-99BAE766C738}"/>
                </a:ext>
              </a:extLst>
            </p:cNvPr>
            <p:cNvSpPr/>
            <p:nvPr/>
          </p:nvSpPr>
          <p:spPr>
            <a:xfrm>
              <a:off x="5924130" y="4949323"/>
              <a:ext cx="3945084" cy="1828873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44CF30E-FA9A-F4FF-3B91-4E60A547804B}"/>
              </a:ext>
            </a:extLst>
          </p:cNvPr>
          <p:cNvSpPr txBox="1"/>
          <p:nvPr/>
        </p:nvSpPr>
        <p:spPr>
          <a:xfrm>
            <a:off x="1474470" y="-12001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82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5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B0D9C-043C-12E8-AA06-2A24B3555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Wavemeter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F6DA74-2607-ED85-7074-D28E68D6A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225" y="1429274"/>
            <a:ext cx="6496488" cy="54287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73EA3-F8E5-C6A6-F0C4-48C122F577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15544" y="3654726"/>
                <a:ext cx="2542956" cy="35127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Wavemeter,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𝑚𝑒𝑎𝑠𝑢𝑟𝑒</m:t>
                        </m:r>
                      </m:sub>
                    </m:sSub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73EA3-F8E5-C6A6-F0C4-48C122F577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15544" y="3654726"/>
                <a:ext cx="2542956" cy="351272"/>
              </a:xfrm>
              <a:blipFill>
                <a:blip r:embed="rId3"/>
                <a:stretch>
                  <a:fillRect l="-1990" t="-178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B618351-C5C0-FBCC-5F70-8626A017F4E2}"/>
              </a:ext>
            </a:extLst>
          </p:cNvPr>
          <p:cNvSpPr txBox="1"/>
          <p:nvPr/>
        </p:nvSpPr>
        <p:spPr>
          <a:xfrm>
            <a:off x="5721538" y="1059942"/>
            <a:ext cx="1272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ECDL laser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62D201-27B8-F023-B053-F19846A997C5}"/>
              </a:ext>
            </a:extLst>
          </p:cNvPr>
          <p:cNvSpPr txBox="1"/>
          <p:nvPr/>
        </p:nvSpPr>
        <p:spPr>
          <a:xfrm>
            <a:off x="380726" y="5211736"/>
            <a:ext cx="3265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Two concerns:</a:t>
            </a:r>
          </a:p>
          <a:p>
            <a:pPr marL="342900" indent="-342900">
              <a:buAutoNum type="arabicPeriod"/>
            </a:pPr>
            <a:r>
              <a:rPr lang="en-US" b="1" dirty="0">
                <a:latin typeface="+mj-lt"/>
              </a:rPr>
              <a:t>Accuracy: 2MHz</a:t>
            </a:r>
          </a:p>
          <a:p>
            <a:pPr marL="342900" indent="-342900">
              <a:buAutoNum type="arabicPeriod"/>
            </a:pPr>
            <a:r>
              <a:rPr lang="en-US" b="1" dirty="0">
                <a:latin typeface="+mj-lt"/>
              </a:rPr>
              <a:t>Stability: hmm yeah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4AB824-CE94-CF67-D53B-7BB8C1A896A7}"/>
              </a:ext>
            </a:extLst>
          </p:cNvPr>
          <p:cNvSpPr txBox="1"/>
          <p:nvPr/>
        </p:nvSpPr>
        <p:spPr>
          <a:xfrm>
            <a:off x="346841" y="3032043"/>
            <a:ext cx="2890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Tune the wavelength by tuning current or temperature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68401F-56E9-9523-4677-48C8C272ADAA}"/>
              </a:ext>
            </a:extLst>
          </p:cNvPr>
          <p:cNvSpPr txBox="1"/>
          <p:nvPr/>
        </p:nvSpPr>
        <p:spPr>
          <a:xfrm>
            <a:off x="5339253" y="4600"/>
            <a:ext cx="684223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4"/>
              </a:rPr>
              <a:t>https://www.toptica.com/fileadmin/Editors_English/04_applications/10_application_notes/01_Application_Note_-_Phase_and_Frequency_Locking_of_Diode_Lasers/Phase_and_Frequency_Locking_of_Diode_Lasers.pdf</a:t>
            </a:r>
            <a:endParaRPr lang="en-US" sz="105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8978E6C-2BDE-1E48-92FB-93A907BC5153}"/>
              </a:ext>
            </a:extLst>
          </p:cNvPr>
          <p:cNvGrpSpPr/>
          <p:nvPr/>
        </p:nvGrpSpPr>
        <p:grpSpPr>
          <a:xfrm>
            <a:off x="7546427" y="4337030"/>
            <a:ext cx="4058048" cy="2189938"/>
            <a:chOff x="7546427" y="4337030"/>
            <a:chExt cx="4058048" cy="21899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893A2B2-8B99-6841-962C-D2DA5180CA06}"/>
                    </a:ext>
                  </a:extLst>
                </p:cNvPr>
                <p:cNvSpPr txBox="1"/>
                <p:nvPr/>
              </p:nvSpPr>
              <p:spPr>
                <a:xfrm>
                  <a:off x="7546427" y="6135066"/>
                  <a:ext cx="3671197" cy="3919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𝐸𝑟𝑟𝑜𝑟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𝑠𝑖𝑔𝑛𝑎𝑙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=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𝑡𝑎𝑟𝑔𝑒𝑡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𝑚𝑒𝑎𝑠𝑢𝑟𝑒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893A2B2-8B99-6841-962C-D2DA5180CA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6427" y="6135066"/>
                  <a:ext cx="3671197" cy="391902"/>
                </a:xfrm>
                <a:prstGeom prst="rect">
                  <a:avLst/>
                </a:prstGeom>
                <a:blipFill>
                  <a:blip r:embed="rId5"/>
                  <a:stretch>
                    <a:fillRect b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4780126-95BD-38A1-9529-881EEF8A7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31713" y="4337030"/>
              <a:ext cx="2672762" cy="18414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437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A64EE-3FD8-B22A-52FD-7939FA34A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48950" cy="1325563"/>
          </a:xfrm>
        </p:spPr>
        <p:txBody>
          <a:bodyPr/>
          <a:lstStyle/>
          <a:p>
            <a:r>
              <a:rPr lang="en-US" dirty="0"/>
              <a:t>What kind of error signal do we like? (for cavity)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576EA-C175-C4EA-1F8F-3D032B0CA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3710940" cy="1334986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Two concerns:</a:t>
            </a:r>
          </a:p>
          <a:p>
            <a:pPr marL="342900" indent="-342900">
              <a:buAutoNum type="arabicPeriod"/>
            </a:pPr>
            <a:r>
              <a:rPr lang="en-US" sz="2000" dirty="0"/>
              <a:t>Accuracy, need a steer slop</a:t>
            </a:r>
          </a:p>
          <a:p>
            <a:pPr marL="342900" indent="-342900">
              <a:buAutoNum type="arabicPeriod"/>
            </a:pPr>
            <a:r>
              <a:rPr lang="en-US" sz="2000" dirty="0"/>
              <a:t>Stability, the other zero point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2A4079-A522-6FD4-3B88-C49D50AE3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548" y="1382123"/>
            <a:ext cx="3862529" cy="2221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0518A5-F734-96D5-C4CE-260B8B2A2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8161" y="3825029"/>
            <a:ext cx="3054350" cy="245173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58C4F3-71DE-FCCF-DC30-AE06015CDBCA}"/>
              </a:ext>
            </a:extLst>
          </p:cNvPr>
          <p:cNvGrpSpPr/>
          <p:nvPr/>
        </p:nvGrpSpPr>
        <p:grpSpPr>
          <a:xfrm>
            <a:off x="5165548" y="3825029"/>
            <a:ext cx="5201038" cy="2922243"/>
            <a:chOff x="5165548" y="3825029"/>
            <a:chExt cx="5201038" cy="292224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3EFBE1B-AFC1-A4BE-AC01-BB75BBA14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65548" y="3825029"/>
              <a:ext cx="4842612" cy="245173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C35B18-8627-9825-03CD-344119D40098}"/>
                </a:ext>
              </a:extLst>
            </p:cNvPr>
            <p:cNvSpPr txBox="1"/>
            <p:nvPr/>
          </p:nvSpPr>
          <p:spPr>
            <a:xfrm>
              <a:off x="8046720" y="6377940"/>
              <a:ext cx="2319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Accurate but not stable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723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765F4-6C26-24E8-D461-C6953A780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Pound-</a:t>
            </a:r>
            <a:r>
              <a:rPr lang="en-US" dirty="0" err="1"/>
              <a:t>Drever</a:t>
            </a:r>
            <a:r>
              <a:rPr lang="en-US" dirty="0"/>
              <a:t>-Hall (PDH) locking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76F836-91A0-7E94-6EE7-A0721D78F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748" y="4114145"/>
            <a:ext cx="5910785" cy="26598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B8F10A-E944-B1AD-87DE-681840F8BFC1}"/>
                  </a:ext>
                </a:extLst>
              </p:cNvPr>
              <p:cNvSpPr txBox="1"/>
              <p:nvPr/>
            </p:nvSpPr>
            <p:spPr>
              <a:xfrm>
                <a:off x="565954" y="1612119"/>
                <a:ext cx="6406345" cy="933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Electro-optical modulator (EOM) can modulate the phase of light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B8F10A-E944-B1AD-87DE-681840F8B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54" y="1612119"/>
                <a:ext cx="6406345" cy="933974"/>
              </a:xfrm>
              <a:prstGeom prst="rect">
                <a:avLst/>
              </a:prstGeom>
              <a:blipFill>
                <a:blip r:embed="rId3"/>
                <a:stretch>
                  <a:fillRect l="-791" t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B45F306E-7CF2-2C49-7476-ED721B3EE8F9}"/>
              </a:ext>
            </a:extLst>
          </p:cNvPr>
          <p:cNvGrpSpPr/>
          <p:nvPr/>
        </p:nvGrpSpPr>
        <p:grpSpPr>
          <a:xfrm>
            <a:off x="4458868" y="2135176"/>
            <a:ext cx="2012416" cy="700120"/>
            <a:chOff x="9724753" y="2238974"/>
            <a:chExt cx="2012416" cy="70012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D3988FC-9181-EF6F-190E-A09A538BF67E}"/>
                </a:ext>
              </a:extLst>
            </p:cNvPr>
            <p:cNvSpPr/>
            <p:nvPr/>
          </p:nvSpPr>
          <p:spPr>
            <a:xfrm>
              <a:off x="9724753" y="2238974"/>
              <a:ext cx="480060" cy="404362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43BAFE5-DA73-1156-E8A5-373BE9496135}"/>
                    </a:ext>
                  </a:extLst>
                </p:cNvPr>
                <p:cNvSpPr txBox="1"/>
                <p:nvPr/>
              </p:nvSpPr>
              <p:spPr>
                <a:xfrm>
                  <a:off x="9821283" y="2631317"/>
                  <a:ext cx="191588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</m:oMath>
                  </a14:m>
                  <a:r>
                    <a:rPr lang="en-US" sz="1400" dirty="0">
                      <a:solidFill>
                        <a:schemeClr val="accent1">
                          <a:lumMod val="75000"/>
                        </a:schemeClr>
                      </a:solidFill>
                    </a:rPr>
                    <a:t> the voltage to EOM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43BAFE5-DA73-1156-E8A5-373BE94961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1283" y="2631317"/>
                  <a:ext cx="1915886" cy="307777"/>
                </a:xfrm>
                <a:prstGeom prst="rect">
                  <a:avLst/>
                </a:prstGeom>
                <a:blipFill>
                  <a:blip r:embed="rId4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773A12F-4BD7-C612-CD68-516D464BC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669" y="2674620"/>
            <a:ext cx="2501900" cy="1714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5C9398-5A94-2B20-950E-3C1AF3312DF2}"/>
                  </a:ext>
                </a:extLst>
              </p:cNvPr>
              <p:cNvSpPr txBox="1"/>
              <p:nvPr/>
            </p:nvSpPr>
            <p:spPr>
              <a:xfrm>
                <a:off x="5305546" y="3053282"/>
                <a:ext cx="5910785" cy="6592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If we modulate the EOM with RF signal,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5C9398-5A94-2B20-950E-3C1AF3312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546" y="3053282"/>
                <a:ext cx="5910785" cy="659283"/>
              </a:xfrm>
              <a:prstGeom prst="rect">
                <a:avLst/>
              </a:prstGeom>
              <a:blipFill>
                <a:blip r:embed="rId6"/>
                <a:stretch>
                  <a:fillRect l="-857" t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281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765F4-6C26-24E8-D461-C6953A780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Pound-</a:t>
            </a:r>
            <a:r>
              <a:rPr lang="en-US" dirty="0" err="1"/>
              <a:t>Drever</a:t>
            </a:r>
            <a:r>
              <a:rPr lang="en-US" dirty="0"/>
              <a:t>-Hall (PDH) locking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76F836-91A0-7E94-6EE7-A0721D78F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37" y="2286000"/>
            <a:ext cx="5080000" cy="228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5C9398-5A94-2B20-950E-3C1AF3312DF2}"/>
                  </a:ext>
                </a:extLst>
              </p:cNvPr>
              <p:cNvSpPr txBox="1"/>
              <p:nvPr/>
            </p:nvSpPr>
            <p:spPr>
              <a:xfrm>
                <a:off x="5472721" y="1742696"/>
                <a:ext cx="6719279" cy="1376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If we modulate the EOM with RF signal,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Do the Bessel function expansion: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5C9398-5A94-2B20-950E-3C1AF3312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721" y="1742696"/>
                <a:ext cx="6719279" cy="1376146"/>
              </a:xfrm>
              <a:prstGeom prst="rect">
                <a:avLst/>
              </a:prstGeom>
              <a:blipFill>
                <a:blip r:embed="rId4"/>
                <a:stretch>
                  <a:fillRect l="-943" t="-2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4FF9ED-99A7-F86B-4A02-AB6A33356764}"/>
                  </a:ext>
                </a:extLst>
              </p:cNvPr>
              <p:cNvSpPr txBox="1"/>
              <p:nvPr/>
            </p:nvSpPr>
            <p:spPr>
              <a:xfrm>
                <a:off x="11232256" y="5012057"/>
                <a:ext cx="4141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4FF9ED-99A7-F86B-4A02-AB6A33356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2256" y="5012057"/>
                <a:ext cx="41415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8CE4B701-A59B-A7A5-C04F-677EF6D2C209}"/>
              </a:ext>
            </a:extLst>
          </p:cNvPr>
          <p:cNvGrpSpPr/>
          <p:nvPr/>
        </p:nvGrpSpPr>
        <p:grpSpPr>
          <a:xfrm>
            <a:off x="1668780" y="4164515"/>
            <a:ext cx="9262872" cy="2667212"/>
            <a:chOff x="2090928" y="3880678"/>
            <a:chExt cx="9262872" cy="266721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BBFBE93-03B3-9B45-66DA-A596D5DB6238}"/>
                </a:ext>
              </a:extLst>
            </p:cNvPr>
            <p:cNvSpPr txBox="1"/>
            <p:nvPr/>
          </p:nvSpPr>
          <p:spPr>
            <a:xfrm>
              <a:off x="8059311" y="6178558"/>
              <a:ext cx="23903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sin: </a:t>
              </a:r>
              <a:r>
                <a:rPr lang="en-US" altLang="zh-CN" dirty="0"/>
                <a:t>yellow, </a:t>
              </a:r>
              <a:r>
                <a:rPr lang="en-US" dirty="0"/>
                <a:t>cos: blue</a:t>
              </a:r>
            </a:p>
          </p:txBody>
        </p:sp>
        <p:pic>
          <p:nvPicPr>
            <p:cNvPr id="12" name="Picture 11" descr="A picture containing line, diagram, design&#10;&#10;Description automatically generated">
              <a:extLst>
                <a:ext uri="{FF2B5EF4-FFF2-40B4-BE49-F238E27FC236}">
                  <a16:creationId xmlns:a16="http://schemas.microsoft.com/office/drawing/2014/main" id="{3A669107-0DE7-D835-EA37-162239118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33184" y="3880678"/>
              <a:ext cx="3821632" cy="2285999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3BDCC51-2E42-A5B1-1450-212377A3112B}"/>
                </a:ext>
              </a:extLst>
            </p:cNvPr>
            <p:cNvCxnSpPr>
              <a:cxnSpLocks/>
            </p:cNvCxnSpPr>
            <p:nvPr/>
          </p:nvCxnSpPr>
          <p:spPr>
            <a:xfrm>
              <a:off x="6632448" y="5012057"/>
              <a:ext cx="47213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F5D0479-6999-22A8-72CC-282929FB5F65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 flipV="1">
              <a:off x="2090928" y="4193711"/>
              <a:ext cx="5142256" cy="82996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3034FE0-6042-F40D-ACC7-AC1C449E21F0}"/>
              </a:ext>
            </a:extLst>
          </p:cNvPr>
          <p:cNvGrpSpPr/>
          <p:nvPr/>
        </p:nvGrpSpPr>
        <p:grpSpPr>
          <a:xfrm>
            <a:off x="4457840" y="3367176"/>
            <a:ext cx="7539537" cy="646331"/>
            <a:chOff x="4652463" y="3199980"/>
            <a:chExt cx="7539537" cy="646331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FAA6A75-7192-195C-4D99-AB2A46737C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52463" y="3664021"/>
              <a:ext cx="85711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04ABB34-3D9D-B89F-76AA-86F2DB02EBEF}"/>
                    </a:ext>
                  </a:extLst>
                </p:cNvPr>
                <p:cNvSpPr txBox="1"/>
                <p:nvPr/>
              </p:nvSpPr>
              <p:spPr>
                <a:xfrm>
                  <a:off x="5086350" y="3199980"/>
                  <a:ext cx="710565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dirty="0"/>
                    <a:t>The power onto the photon detector: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𝐷𝐶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𝑡𝑒𝑟𝑚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04ABB34-3D9D-B89F-76AA-86F2DB02EB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6350" y="3199980"/>
                  <a:ext cx="7105650" cy="646331"/>
                </a:xfrm>
                <a:prstGeom prst="rect">
                  <a:avLst/>
                </a:prstGeom>
                <a:blipFill>
                  <a:blip r:embed="rId7"/>
                  <a:stretch>
                    <a:fillRect l="-535" t="-1923" b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BED9E12-F966-89F5-E074-032CA7231CED}"/>
              </a:ext>
            </a:extLst>
          </p:cNvPr>
          <p:cNvSpPr/>
          <p:nvPr/>
        </p:nvSpPr>
        <p:spPr>
          <a:xfrm>
            <a:off x="6903720" y="2651760"/>
            <a:ext cx="445770" cy="46708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592A38A-EA5B-3667-E06B-4A8C47E45936}"/>
              </a:ext>
            </a:extLst>
          </p:cNvPr>
          <p:cNvSpPr/>
          <p:nvPr/>
        </p:nvSpPr>
        <p:spPr>
          <a:xfrm>
            <a:off x="8770238" y="2651760"/>
            <a:ext cx="888111" cy="46708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138E2D0-48BC-02E8-285D-56CCDBE05B47}"/>
              </a:ext>
            </a:extLst>
          </p:cNvPr>
          <p:cNvSpPr/>
          <p:nvPr/>
        </p:nvSpPr>
        <p:spPr>
          <a:xfrm>
            <a:off x="11079097" y="2651760"/>
            <a:ext cx="888111" cy="46708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233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0" grpId="0" animBg="1"/>
      <p:bldP spid="31" grpId="0" animBg="1"/>
      <p:bldP spid="3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34431-D95A-C0BE-5A53-6F58358FC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53958"/>
            <a:ext cx="10515600" cy="690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John L. Hall and Theodor W. </a:t>
            </a:r>
            <a:r>
              <a:rPr lang="en-US" sz="2000" dirty="0" err="1"/>
              <a:t>Hänsch</a:t>
            </a:r>
            <a:r>
              <a:rPr lang="en-US" sz="2000" dirty="0"/>
              <a:t> "for their contributions to the development of laser-based precision spectroscopy, including the optical frequency comb technique"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AC4464-03A0-6513-C747-FE33C7DA6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979" y="1340239"/>
            <a:ext cx="7772400" cy="45455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D42E066-0851-1DE1-C326-8CD1A9B424E5}"/>
              </a:ext>
            </a:extLst>
          </p:cNvPr>
          <p:cNvSpPr/>
          <p:nvPr/>
        </p:nvSpPr>
        <p:spPr>
          <a:xfrm>
            <a:off x="4456386" y="1329728"/>
            <a:ext cx="5286704" cy="4545555"/>
          </a:xfrm>
          <a:prstGeom prst="rect">
            <a:avLst/>
          </a:prstGeom>
          <a:noFill/>
          <a:ln w="381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9C17A8-2B8F-1B7B-EA73-7991C51AB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87526"/>
            <a:ext cx="7772400" cy="67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5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B84978-1AF6-B599-D183-A7D0BDDB4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+mj-lt"/>
                <a:cs typeface="+mj-cs"/>
              </a:rPr>
              <a:t>PDH locking of 798 &amp; 846</a:t>
            </a:r>
          </a:p>
        </p:txBody>
      </p:sp>
      <p:pic>
        <p:nvPicPr>
          <p:cNvPr id="8" name="Picture 7" descr="A picture containing text, diagram, line, plan&#10;&#10;Description automatically generated">
            <a:extLst>
              <a:ext uri="{FF2B5EF4-FFF2-40B4-BE49-F238E27FC236}">
                <a16:creationId xmlns:a16="http://schemas.microsoft.com/office/drawing/2014/main" id="{A95385C6-C7A2-B9E0-4DE3-5A42155AF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461" y="2177614"/>
            <a:ext cx="4806085" cy="3280152"/>
          </a:xfrm>
          <a:prstGeom prst="rect">
            <a:avLst/>
          </a:prstGeom>
        </p:spPr>
      </p:pic>
      <p:pic>
        <p:nvPicPr>
          <p:cNvPr id="6" name="Picture 5" descr="A diagram of an electrical system&#10;&#10;Description automatically generated with low confidence">
            <a:extLst>
              <a:ext uri="{FF2B5EF4-FFF2-40B4-BE49-F238E27FC236}">
                <a16:creationId xmlns:a16="http://schemas.microsoft.com/office/drawing/2014/main" id="{15A74799-E4CC-D28B-FA50-159AA12714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127" b="7672"/>
          <a:stretch/>
        </p:blipFill>
        <p:spPr>
          <a:xfrm>
            <a:off x="25320" y="1576447"/>
            <a:ext cx="6230229" cy="3227201"/>
          </a:xfrm>
          <a:prstGeom prst="rect">
            <a:avLst/>
          </a:prstGeom>
        </p:spPr>
      </p:pic>
      <p:pic>
        <p:nvPicPr>
          <p:cNvPr id="10" name="Picture 9" descr="A picture containing screenshot, indoor&#10;&#10;Description automatically generated">
            <a:extLst>
              <a:ext uri="{FF2B5EF4-FFF2-40B4-BE49-F238E27FC236}">
                <a16:creationId xmlns:a16="http://schemas.microsoft.com/office/drawing/2014/main" id="{1189EFCB-C916-2908-A6FE-4894C6A26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251" y="4883990"/>
            <a:ext cx="2890134" cy="1624338"/>
          </a:xfrm>
          <a:prstGeom prst="rect">
            <a:avLst/>
          </a:prstGeom>
        </p:spPr>
      </p:pic>
      <p:pic>
        <p:nvPicPr>
          <p:cNvPr id="12" name="Picture 11" descr="A picture containing electronics, computer, output device, computer hardware&#10;&#10;Description automatically generated">
            <a:extLst>
              <a:ext uri="{FF2B5EF4-FFF2-40B4-BE49-F238E27FC236}">
                <a16:creationId xmlns:a16="http://schemas.microsoft.com/office/drawing/2014/main" id="{DFDF245E-02DC-2DF2-05AA-39CACFD588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7318" y="1656789"/>
            <a:ext cx="2068244" cy="153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35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B946F-4AF6-1A09-77C3-F5805F9A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attention!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3DB02-37F2-2D3D-A592-01764C1A8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270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49599-1AA8-14C8-E059-F09334497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71CC2-2B2C-4956-28F8-8BAEE0B38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Frequency comb</a:t>
            </a:r>
          </a:p>
          <a:p>
            <a:pPr lvl="1"/>
            <a:r>
              <a:rPr lang="en-US" dirty="0"/>
              <a:t>Understand the comb</a:t>
            </a:r>
          </a:p>
          <a:p>
            <a:pPr lvl="1"/>
            <a:r>
              <a:rPr lang="en-US" dirty="0"/>
              <a:t>Self-referencing method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What is laser locking?</a:t>
            </a:r>
          </a:p>
          <a:p>
            <a:pPr lvl="1"/>
            <a:r>
              <a:rPr lang="en-US" dirty="0"/>
              <a:t>Wavemeter</a:t>
            </a:r>
          </a:p>
          <a:p>
            <a:pPr lvl="1"/>
            <a:r>
              <a:rPr lang="en-US" dirty="0"/>
              <a:t>PDH locking</a:t>
            </a:r>
          </a:p>
          <a:p>
            <a:pPr lvl="1"/>
            <a:r>
              <a:rPr lang="en-US" dirty="0"/>
              <a:t>Comb</a:t>
            </a:r>
          </a:p>
        </p:txBody>
      </p:sp>
    </p:spTree>
    <p:extLst>
      <p:ext uri="{BB962C8B-B14F-4D97-AF65-F5344CB8AC3E}">
        <p14:creationId xmlns:p14="http://schemas.microsoft.com/office/powerpoint/2010/main" val="496667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8690E-6397-981C-5D4B-4B387CB82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1. Frequency comb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663FD-AAC0-EACA-3A66-B4392440F6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827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21804-3C6A-C556-DA50-5AE968EDB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frequency comb?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404E88-497D-9247-E2C6-1AF764593CB8}"/>
              </a:ext>
            </a:extLst>
          </p:cNvPr>
          <p:cNvSpPr txBox="1"/>
          <p:nvPr/>
        </p:nvSpPr>
        <p:spPr>
          <a:xfrm>
            <a:off x="1952628" y="1582966"/>
            <a:ext cx="212590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Mode-lock </a:t>
            </a:r>
          </a:p>
          <a:p>
            <a:r>
              <a:rPr lang="en-US" sz="2800" dirty="0"/>
              <a:t>ultrafast laser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DA4A384-7CB4-6E02-C204-DB9228E84BB3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4078531" y="2060020"/>
            <a:ext cx="2931869" cy="13088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F349FC1-162D-97C5-4E7C-1954B658FBAB}"/>
              </a:ext>
            </a:extLst>
          </p:cNvPr>
          <p:cNvSpPr txBox="1"/>
          <p:nvPr/>
        </p:nvSpPr>
        <p:spPr>
          <a:xfrm>
            <a:off x="7010400" y="1811498"/>
            <a:ext cx="2585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Frequency comb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02C694-0535-FDA2-A30B-3242CE990F2A}"/>
              </a:ext>
            </a:extLst>
          </p:cNvPr>
          <p:cNvSpPr txBox="1"/>
          <p:nvPr/>
        </p:nvSpPr>
        <p:spPr>
          <a:xfrm>
            <a:off x="4403768" y="1702824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Fourier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F0B0A56-C4E2-9031-EF81-4349F188863E}"/>
                  </a:ext>
                </a:extLst>
              </p:cNvPr>
              <p:cNvSpPr txBox="1"/>
              <p:nvPr/>
            </p:nvSpPr>
            <p:spPr>
              <a:xfrm>
                <a:off x="7867659" y="4894364"/>
                <a:ext cx="2206053" cy="8470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F0B0A56-C4E2-9031-EF81-4349F1888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659" y="4894364"/>
                <a:ext cx="2206053" cy="847027"/>
              </a:xfrm>
              <a:prstGeom prst="rect">
                <a:avLst/>
              </a:prstGeom>
              <a:blipFill>
                <a:blip r:embed="rId2"/>
                <a:stretch>
                  <a:fillRect l="-18857" t="-100000" b="-1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4" descr="l/frep &#10;E(f) &#10;O frepA4/2Ã &#10;(a) &#10;(b) &#10;frep ">
            <a:extLst>
              <a:ext uri="{FF2B5EF4-FFF2-40B4-BE49-F238E27FC236}">
                <a16:creationId xmlns:a16="http://schemas.microsoft.com/office/drawing/2014/main" id="{3305423F-0ADF-E283-E3B8-693A0C772F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78" b="4097"/>
          <a:stretch/>
        </p:blipFill>
        <p:spPr bwMode="auto">
          <a:xfrm>
            <a:off x="6096000" y="2463182"/>
            <a:ext cx="5467582" cy="220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26C619D-E9C5-DDA3-2DCE-8BAE2E7E78B5}"/>
              </a:ext>
            </a:extLst>
          </p:cNvPr>
          <p:cNvSpPr txBox="1"/>
          <p:nvPr/>
        </p:nvSpPr>
        <p:spPr>
          <a:xfrm>
            <a:off x="230667" y="648866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Calibri" panose="020F0502020204030204" pitchFamily="34" charset="0"/>
              </a:rPr>
              <a:t>Arvanitaki</a:t>
            </a:r>
            <a:r>
              <a:rPr lang="en-US" sz="1400" dirty="0">
                <a:effectLst/>
                <a:latin typeface="Calibri" panose="020F0502020204030204" pitchFamily="34" charset="0"/>
              </a:rPr>
              <a:t>, Searching for </a:t>
            </a:r>
            <a:r>
              <a:rPr lang="en-US" sz="1400" dirty="0" err="1">
                <a:effectLst/>
                <a:latin typeface="Calibri" panose="020F0502020204030204" pitchFamily="34" charset="0"/>
              </a:rPr>
              <a:t>dilaton</a:t>
            </a:r>
            <a:r>
              <a:rPr lang="en-US" sz="1400" dirty="0">
                <a:latin typeface="Calibri" panose="020F0502020204030204" pitchFamily="34" charset="0"/>
              </a:rPr>
              <a:t> </a:t>
            </a:r>
            <a:r>
              <a:rPr lang="en-US" sz="1400" dirty="0">
                <a:effectLst/>
                <a:latin typeface="Calibri" panose="020F0502020204030204" pitchFamily="34" charset="0"/>
              </a:rPr>
              <a:t>dark matter, 2015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4A25B2-73C1-B3C8-F157-7FDE46E1FE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94" t="5931" r="42707" b="60755"/>
          <a:stretch/>
        </p:blipFill>
        <p:spPr>
          <a:xfrm>
            <a:off x="1229959" y="3754914"/>
            <a:ext cx="1930681" cy="25613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04D59A-4823-D8A8-0C63-391754D4B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959" y="2549209"/>
            <a:ext cx="3340211" cy="114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6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E51CD-2E77-9ACE-40DF-2832065F0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optical comb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4143C5-9746-949C-DB06-0749012D5150}"/>
              </a:ext>
            </a:extLst>
          </p:cNvPr>
          <p:cNvSpPr txBox="1"/>
          <p:nvPr/>
        </p:nvSpPr>
        <p:spPr>
          <a:xfrm>
            <a:off x="861847" y="1756342"/>
            <a:ext cx="5234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What does the                            </a:t>
            </a:r>
            <a:r>
              <a:rPr lang="en-US" dirty="0"/>
              <a:t>look like?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9A13CE5-3A9A-C56F-28C5-EA1AC927CBD1}"/>
              </a:ext>
            </a:extLst>
          </p:cNvPr>
          <p:cNvGrpSpPr/>
          <p:nvPr/>
        </p:nvGrpSpPr>
        <p:grpSpPr>
          <a:xfrm>
            <a:off x="392701" y="2648906"/>
            <a:ext cx="3708410" cy="2684823"/>
            <a:chOff x="392701" y="2648906"/>
            <a:chExt cx="3708410" cy="26848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BECDC52-1EB1-9B17-1C6D-B9AF75F3B69B}"/>
                    </a:ext>
                  </a:extLst>
                </p:cNvPr>
                <p:cNvSpPr txBox="1"/>
                <p:nvPr/>
              </p:nvSpPr>
              <p:spPr>
                <a:xfrm>
                  <a:off x="1153422" y="2648906"/>
                  <a:ext cx="220605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BECDC52-1EB1-9B17-1C6D-B9AF75F3B6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3422" y="2648906"/>
                  <a:ext cx="2206053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B417D3-E795-558E-700D-036319D3F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2701" y="3090740"/>
              <a:ext cx="3708410" cy="224298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113D1DB-AB5B-9C7E-1DC7-7CE8F8D73044}"/>
                  </a:ext>
                </a:extLst>
              </p:cNvPr>
              <p:cNvSpPr txBox="1"/>
              <p:nvPr/>
            </p:nvSpPr>
            <p:spPr>
              <a:xfrm>
                <a:off x="1976534" y="1535815"/>
                <a:ext cx="2206053" cy="8470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113D1DB-AB5B-9C7E-1DC7-7CE8F8D73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534" y="1535815"/>
                <a:ext cx="2206053" cy="847027"/>
              </a:xfrm>
              <a:prstGeom prst="rect">
                <a:avLst/>
              </a:prstGeom>
              <a:blipFill>
                <a:blip r:embed="rId6"/>
                <a:stretch>
                  <a:fillRect l="-18857" t="-98529" b="-1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931239DA-FBEA-DC09-94D0-341CEE0D3E52}"/>
              </a:ext>
            </a:extLst>
          </p:cNvPr>
          <p:cNvGrpSpPr/>
          <p:nvPr/>
        </p:nvGrpSpPr>
        <p:grpSpPr>
          <a:xfrm>
            <a:off x="4274820" y="2648906"/>
            <a:ext cx="3642359" cy="2697292"/>
            <a:chOff x="4274820" y="2648906"/>
            <a:chExt cx="3642359" cy="26972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C1C86EC-5D57-B0A6-E7BA-441C0A26B9A2}"/>
                    </a:ext>
                  </a:extLst>
                </p:cNvPr>
                <p:cNvSpPr txBox="1"/>
                <p:nvPr/>
              </p:nvSpPr>
              <p:spPr>
                <a:xfrm>
                  <a:off x="5023944" y="2648906"/>
                  <a:ext cx="231227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C1C86EC-5D57-B0A6-E7BA-441C0A26B9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3944" y="2648906"/>
                  <a:ext cx="2312276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B8F9103-9817-DA8B-CDF3-002D20BC2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74820" y="3114753"/>
              <a:ext cx="3642359" cy="2231445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8B8B45-8739-4BDA-8677-E8B2EDDCE4DC}"/>
              </a:ext>
            </a:extLst>
          </p:cNvPr>
          <p:cNvGrpSpPr/>
          <p:nvPr/>
        </p:nvGrpSpPr>
        <p:grpSpPr>
          <a:xfrm>
            <a:off x="8090888" y="2692716"/>
            <a:ext cx="3861180" cy="2792387"/>
            <a:chOff x="8090888" y="2692716"/>
            <a:chExt cx="3861180" cy="27923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227D7A2-192D-478C-320F-6E80F1168DEF}"/>
                    </a:ext>
                  </a:extLst>
                </p:cNvPr>
                <p:cNvSpPr txBox="1"/>
                <p:nvPr/>
              </p:nvSpPr>
              <p:spPr>
                <a:xfrm>
                  <a:off x="8400788" y="2692716"/>
                  <a:ext cx="293876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227D7A2-192D-478C-320F-6E80F1168D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0788" y="2692716"/>
                  <a:ext cx="2938761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" name="Picture 7" descr="A picture containing line, diagram, text, plot&#10;&#10;Description automatically generated">
              <a:extLst>
                <a:ext uri="{FF2B5EF4-FFF2-40B4-BE49-F238E27FC236}">
                  <a16:creationId xmlns:a16="http://schemas.microsoft.com/office/drawing/2014/main" id="{909267E9-E3EB-0606-3047-E49F12BA9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90888" y="3018238"/>
              <a:ext cx="3861180" cy="246686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BACE2AE-0EAD-BB4A-F262-C2C2836FD186}"/>
              </a:ext>
            </a:extLst>
          </p:cNvPr>
          <p:cNvSpPr txBox="1"/>
          <p:nvPr/>
        </p:nvSpPr>
        <p:spPr>
          <a:xfrm>
            <a:off x="10206990" y="6355080"/>
            <a:ext cx="1755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Thanks to </a:t>
            </a:r>
            <a:r>
              <a:rPr lang="en-US" dirty="0" err="1"/>
              <a:t>Yanfei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9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E51CD-2E77-9ACE-40DF-2832065F0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optical comb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4143C5-9746-949C-DB06-0749012D5150}"/>
              </a:ext>
            </a:extLst>
          </p:cNvPr>
          <p:cNvSpPr txBox="1"/>
          <p:nvPr/>
        </p:nvSpPr>
        <p:spPr>
          <a:xfrm>
            <a:off x="861847" y="1756342"/>
            <a:ext cx="5234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What does the                            </a:t>
            </a:r>
            <a:r>
              <a:rPr lang="en-US" dirty="0"/>
              <a:t>look like?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ECDC52-1EB1-9B17-1C6D-B9AF75F3B69B}"/>
              </a:ext>
            </a:extLst>
          </p:cNvPr>
          <p:cNvSpPr txBox="1"/>
          <p:nvPr/>
        </p:nvSpPr>
        <p:spPr>
          <a:xfrm>
            <a:off x="880214" y="2542514"/>
            <a:ext cx="7359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If we modulate the amplitude with a profile, then it will be…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113D1DB-AB5B-9C7E-1DC7-7CE8F8D73044}"/>
                  </a:ext>
                </a:extLst>
              </p:cNvPr>
              <p:cNvSpPr txBox="1"/>
              <p:nvPr/>
            </p:nvSpPr>
            <p:spPr>
              <a:xfrm>
                <a:off x="1976534" y="1535815"/>
                <a:ext cx="2206053" cy="8470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113D1DB-AB5B-9C7E-1DC7-7CE8F8D73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534" y="1535815"/>
                <a:ext cx="2206053" cy="847027"/>
              </a:xfrm>
              <a:prstGeom prst="rect">
                <a:avLst/>
              </a:prstGeom>
              <a:blipFill>
                <a:blip r:embed="rId3"/>
                <a:stretch>
                  <a:fillRect l="-18857" t="-98529" b="-1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8DE6E77F-07AB-2BF1-09DB-BC1A67D0FBF7}"/>
              </a:ext>
            </a:extLst>
          </p:cNvPr>
          <p:cNvGrpSpPr/>
          <p:nvPr/>
        </p:nvGrpSpPr>
        <p:grpSpPr>
          <a:xfrm>
            <a:off x="1976534" y="3234668"/>
            <a:ext cx="8485561" cy="3009900"/>
            <a:chOff x="569103" y="3429000"/>
            <a:chExt cx="8485561" cy="30099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BA4458D9-5367-296E-3BA3-92FD9575F818}"/>
                    </a:ext>
                  </a:extLst>
                </p:cNvPr>
                <p:cNvSpPr txBox="1"/>
                <p:nvPr/>
              </p:nvSpPr>
              <p:spPr>
                <a:xfrm>
                  <a:off x="569103" y="4245858"/>
                  <a:ext cx="3809410" cy="14010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n</m:t>
                                            </m:r>
                                            <m: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</a:rPr>
                                              <m:t>−100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e>
                                      <m:sup>
                                        <m: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  <a:p>
                  <a:endParaRPr lang="en-US" dirty="0"/>
                </a:p>
                <a:p>
                  <a:r>
                    <a:rPr lang="en-US" dirty="0"/>
                    <a:t>Increasing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a14:m>
                  <a:r>
                    <a:rPr lang="en-US" dirty="0"/>
                    <a:t>, it will become pulse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BA4458D9-5367-296E-3BA3-92FD9575F8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103" y="4245858"/>
                  <a:ext cx="3809410" cy="1401025"/>
                </a:xfrm>
                <a:prstGeom prst="rect">
                  <a:avLst/>
                </a:prstGeom>
                <a:blipFill>
                  <a:blip r:embed="rId4"/>
                  <a:stretch>
                    <a:fillRect l="-12292" t="-61261" b="-549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" name="Picture 10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556684F1-AEDC-5DAF-66CB-0769238E4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82664" y="3429000"/>
              <a:ext cx="4572000" cy="300990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A447F7-D9EC-3E26-88A7-4514D31E1759}"/>
              </a:ext>
            </a:extLst>
          </p:cNvPr>
          <p:cNvGrpSpPr/>
          <p:nvPr/>
        </p:nvGrpSpPr>
        <p:grpSpPr>
          <a:xfrm>
            <a:off x="5396501" y="3134354"/>
            <a:ext cx="5065594" cy="3256560"/>
            <a:chOff x="7114077" y="391608"/>
            <a:chExt cx="4711700" cy="299847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69A31C0-0E59-C250-FE1D-532604BD8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14077" y="469078"/>
              <a:ext cx="4711700" cy="2921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8739B2-9E18-AD23-BD02-75427CA44489}"/>
                </a:ext>
              </a:extLst>
            </p:cNvPr>
            <p:cNvSpPr txBox="1"/>
            <p:nvPr/>
          </p:nvSpPr>
          <p:spPr>
            <a:xfrm>
              <a:off x="8249079" y="2985757"/>
              <a:ext cx="2441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Ultrafast pulse sequence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269D4FB-371C-7295-53E3-D06B5727A03C}"/>
                    </a:ext>
                  </a:extLst>
                </p:cNvPr>
                <p:cNvSpPr txBox="1"/>
                <p:nvPr/>
              </p:nvSpPr>
              <p:spPr>
                <a:xfrm>
                  <a:off x="8854405" y="391608"/>
                  <a:ext cx="12310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=150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269D4FB-371C-7295-53E3-D06B5727A0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4405" y="391608"/>
                  <a:ext cx="123104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3471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0802B2-2A67-3FBE-2FCD-D0FB0350A5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504" r="38516" b="28627"/>
          <a:stretch/>
        </p:blipFill>
        <p:spPr>
          <a:xfrm>
            <a:off x="2025749" y="1690688"/>
            <a:ext cx="7175401" cy="41614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88ECF9-5C77-1A6A-EF14-72A9FC410697}"/>
              </a:ext>
            </a:extLst>
          </p:cNvPr>
          <p:cNvSpPr txBox="1"/>
          <p:nvPr/>
        </p:nvSpPr>
        <p:spPr>
          <a:xfrm>
            <a:off x="0" y="653239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1400" b="0" i="0" dirty="0">
                <a:solidFill>
                  <a:srgbClr val="000000"/>
                </a:solidFill>
                <a:effectLst/>
                <a:latin typeface="regular-clarivate"/>
              </a:rPr>
              <a:t>T. Fortier, E. Baumann, </a:t>
            </a:r>
            <a:r>
              <a:rPr lang="en-US" sz="1400" b="0" i="1" dirty="0">
                <a:solidFill>
                  <a:srgbClr val="000000"/>
                </a:solidFill>
                <a:effectLst/>
                <a:latin typeface="inherit"/>
              </a:rPr>
              <a:t>Communications Physics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regular-clarivate"/>
              </a:rPr>
              <a:t>(2019)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9DCFB0-2D11-733C-D321-E3EEF1DBC6C0}"/>
              </a:ext>
            </a:extLst>
          </p:cNvPr>
          <p:cNvSpPr txBox="1"/>
          <p:nvPr/>
        </p:nvSpPr>
        <p:spPr>
          <a:xfrm>
            <a:off x="6549390" y="5667494"/>
            <a:ext cx="1414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domain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6D97DE-BADF-ACAD-5B6B-C2F33BF3B437}"/>
              </a:ext>
            </a:extLst>
          </p:cNvPr>
          <p:cNvSpPr txBox="1"/>
          <p:nvPr/>
        </p:nvSpPr>
        <p:spPr>
          <a:xfrm>
            <a:off x="3333750" y="5667494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 domain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BF45E14-EF68-D37F-B866-7BD03744B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Summary of the understanding</a:t>
            </a:r>
          </a:p>
        </p:txBody>
      </p:sp>
    </p:spTree>
    <p:extLst>
      <p:ext uri="{BB962C8B-B14F-4D97-AF65-F5344CB8AC3E}">
        <p14:creationId xmlns:p14="http://schemas.microsoft.com/office/powerpoint/2010/main" val="1838208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21804-3C6A-C556-DA50-5AE968EDB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frequency comb?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404E88-497D-9247-E2C6-1AF764593CB8}"/>
              </a:ext>
            </a:extLst>
          </p:cNvPr>
          <p:cNvSpPr txBox="1"/>
          <p:nvPr/>
        </p:nvSpPr>
        <p:spPr>
          <a:xfrm>
            <a:off x="1038304" y="1784640"/>
            <a:ext cx="3901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Mode-lock Ultrafast laser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DA4A384-7CB4-6E02-C204-DB9228E84BB3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4939938" y="2046250"/>
            <a:ext cx="2628705" cy="13088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F349FC1-162D-97C5-4E7C-1954B658FBAB}"/>
              </a:ext>
            </a:extLst>
          </p:cNvPr>
          <p:cNvSpPr txBox="1"/>
          <p:nvPr/>
        </p:nvSpPr>
        <p:spPr>
          <a:xfrm>
            <a:off x="7568643" y="1797728"/>
            <a:ext cx="2585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Frequency comb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02C694-0535-FDA2-A30B-3242CE990F2A}"/>
              </a:ext>
            </a:extLst>
          </p:cNvPr>
          <p:cNvSpPr txBox="1"/>
          <p:nvPr/>
        </p:nvSpPr>
        <p:spPr>
          <a:xfrm>
            <a:off x="5113593" y="1676918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Fourier transformation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A63324-B671-4CDC-9A3C-AA8F1133C0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3" b="67660"/>
          <a:stretch/>
        </p:blipFill>
        <p:spPr>
          <a:xfrm>
            <a:off x="398123" y="2587363"/>
            <a:ext cx="5077767" cy="15964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34F7D5-8D6D-8333-92B8-9C661CC2D7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744" b="39659"/>
          <a:stretch/>
        </p:blipFill>
        <p:spPr>
          <a:xfrm>
            <a:off x="6261178" y="2701787"/>
            <a:ext cx="5072020" cy="13834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A112BDE-576C-832C-09AB-53DEC3A02E02}"/>
                  </a:ext>
                </a:extLst>
              </p:cNvPr>
              <p:cNvSpPr txBox="1"/>
              <p:nvPr/>
            </p:nvSpPr>
            <p:spPr>
              <a:xfrm>
                <a:off x="1240221" y="4085211"/>
                <a:ext cx="1031693" cy="324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=1/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𝑟𝑒𝑝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A112BDE-576C-832C-09AB-53DEC3A02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221" y="4085211"/>
                <a:ext cx="1031693" cy="3243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C857971F-3F48-4A3E-C4F6-15D5648554EB}"/>
              </a:ext>
            </a:extLst>
          </p:cNvPr>
          <p:cNvGrpSpPr/>
          <p:nvPr/>
        </p:nvGrpSpPr>
        <p:grpSpPr>
          <a:xfrm>
            <a:off x="5917354" y="4256906"/>
            <a:ext cx="6096000" cy="698526"/>
            <a:chOff x="5917354" y="4256906"/>
            <a:chExt cx="6096000" cy="6985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BE95919-5AC2-3C16-A0C0-22245B1B1FDD}"/>
                    </a:ext>
                  </a:extLst>
                </p:cNvPr>
                <p:cNvSpPr txBox="1"/>
                <p:nvPr/>
              </p:nvSpPr>
              <p:spPr>
                <a:xfrm>
                  <a:off x="5917354" y="4256906"/>
                  <a:ext cx="6096000" cy="3907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𝑟𝑒𝑝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BE95919-5AC2-3C16-A0C0-22245B1B1F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7354" y="4256906"/>
                  <a:ext cx="6096000" cy="390748"/>
                </a:xfrm>
                <a:prstGeom prst="rect">
                  <a:avLst/>
                </a:prstGeom>
                <a:blipFill>
                  <a:blip r:embed="rId4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6BE51D9-03FE-E449-CF22-BABF412881DB}"/>
                    </a:ext>
                  </a:extLst>
                </p:cNvPr>
                <p:cNvSpPr txBox="1"/>
                <p:nvPr/>
              </p:nvSpPr>
              <p:spPr>
                <a:xfrm>
                  <a:off x="8861625" y="4647655"/>
                  <a:ext cx="90108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100</m:t>
                        </m:r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𝑀𝐻𝑧</m:t>
                        </m:r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6BE51D9-03FE-E449-CF22-BABF412881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1625" y="4647655"/>
                  <a:ext cx="901081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2535A4C-0107-12B4-2320-1C90F4E77696}"/>
                    </a:ext>
                  </a:extLst>
                </p:cNvPr>
                <p:cNvSpPr txBox="1"/>
                <p:nvPr/>
              </p:nvSpPr>
              <p:spPr>
                <a:xfrm>
                  <a:off x="7597860" y="4647654"/>
                  <a:ext cx="85619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100</m:t>
                        </m:r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𝑇𝐻𝑧</m:t>
                        </m:r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2535A4C-0107-12B4-2320-1C90F4E776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7860" y="4647654"/>
                  <a:ext cx="856195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407C911-ADE5-4E7A-9B69-C4DCB1778580}"/>
              </a:ext>
            </a:extLst>
          </p:cNvPr>
          <p:cNvSpPr txBox="1"/>
          <p:nvPr/>
        </p:nvSpPr>
        <p:spPr>
          <a:xfrm>
            <a:off x="165178" y="648147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1400" b="0" i="0" dirty="0">
                <a:solidFill>
                  <a:srgbClr val="000000"/>
                </a:solidFill>
                <a:effectLst/>
                <a:latin typeface="regular-clarivate"/>
              </a:rPr>
              <a:t>N.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regular-clarivate"/>
              </a:rPr>
              <a:t>Picqué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regular-clarivate"/>
              </a:rPr>
              <a:t>, T. W.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regular-clarivate"/>
              </a:rPr>
              <a:t>Hänsch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regular-clarivate"/>
              </a:rPr>
              <a:t>, </a:t>
            </a:r>
            <a:r>
              <a:rPr lang="en-US" sz="1400" b="0" i="1" dirty="0">
                <a:solidFill>
                  <a:srgbClr val="000000"/>
                </a:solidFill>
                <a:effectLst/>
                <a:latin typeface="inherit"/>
              </a:rPr>
              <a:t>Nature Photonics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regular-clarivate"/>
              </a:rPr>
              <a:t>(2019)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B9B847-6998-BCF7-ADC0-EED6503F23DC}"/>
              </a:ext>
            </a:extLst>
          </p:cNvPr>
          <p:cNvSpPr txBox="1"/>
          <p:nvPr/>
        </p:nvSpPr>
        <p:spPr>
          <a:xfrm>
            <a:off x="2871034" y="5832954"/>
            <a:ext cx="575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However, the phase sometimes is not stable. How to lock it?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CF1D96-E25E-50B4-7EC3-796048BB9974}"/>
                  </a:ext>
                </a:extLst>
              </p:cNvPr>
              <p:cNvSpPr txBox="1"/>
              <p:nvPr/>
            </p:nvSpPr>
            <p:spPr>
              <a:xfrm>
                <a:off x="9285359" y="4186437"/>
                <a:ext cx="3046320" cy="6151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𝑟𝑒𝑝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 dirty="0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CF1D96-E25E-50B4-7EC3-796048BB9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5359" y="4186437"/>
                <a:ext cx="3046320" cy="615105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7D1E765-023E-BFFC-AE9D-A34423B4B7AF}"/>
              </a:ext>
            </a:extLst>
          </p:cNvPr>
          <p:cNvSpPr txBox="1"/>
          <p:nvPr/>
        </p:nvSpPr>
        <p:spPr>
          <a:xfrm>
            <a:off x="994189" y="4478376"/>
            <a:ext cx="4568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Phase is the difference between maximum of profile and maximum of E field.</a:t>
            </a:r>
          </a:p>
        </p:txBody>
      </p:sp>
    </p:spTree>
    <p:extLst>
      <p:ext uri="{BB962C8B-B14F-4D97-AF65-F5344CB8AC3E}">
        <p14:creationId xmlns:p14="http://schemas.microsoft.com/office/powerpoint/2010/main" val="1077884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7" id="{CCEB05D3-ACF1-2748-AC53-6D82EBAA44C8}" vid="{A03710BE-03B2-CC46-9373-7A2D0C9ED3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 Mingda template</Template>
  <TotalTime>3813</TotalTime>
  <Words>982</Words>
  <Application>Microsoft Macintosh PowerPoint</Application>
  <PresentationFormat>Widescreen</PresentationFormat>
  <Paragraphs>126</Paragraphs>
  <Slides>21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inherit</vt:lpstr>
      <vt:lpstr>regular-clarivate</vt:lpstr>
      <vt:lpstr>Arial</vt:lpstr>
      <vt:lpstr>Calibri</vt:lpstr>
      <vt:lpstr>Cambria Math</vt:lpstr>
      <vt:lpstr>Times New Roman</vt:lpstr>
      <vt:lpstr>Office Theme</vt:lpstr>
      <vt:lpstr>Optical Comb and  Laser Locking</vt:lpstr>
      <vt:lpstr>PowerPoint Presentation</vt:lpstr>
      <vt:lpstr>Outline</vt:lpstr>
      <vt:lpstr>Part 1. Frequency comb</vt:lpstr>
      <vt:lpstr>What is frequency comb?</vt:lpstr>
      <vt:lpstr>Understanding optical comb</vt:lpstr>
      <vt:lpstr>Understanding optical comb</vt:lpstr>
      <vt:lpstr>Summary of the understanding</vt:lpstr>
      <vt:lpstr>What is frequency comb?</vt:lpstr>
      <vt:lpstr>Self-referencing technique</vt:lpstr>
      <vt:lpstr>Frequency comb for spectroscopy</vt:lpstr>
      <vt:lpstr>How to mode-lock?</vt:lpstr>
      <vt:lpstr>Using Comb to lock laser</vt:lpstr>
      <vt:lpstr>Part 2. Laser locking</vt:lpstr>
      <vt:lpstr>What is laser locking?</vt:lpstr>
      <vt:lpstr>Wavemeter</vt:lpstr>
      <vt:lpstr>What kind of error signal do we like? (for cavity)</vt:lpstr>
      <vt:lpstr>Pound-Drever-Hall (PDH) locking</vt:lpstr>
      <vt:lpstr>Pound-Drever-Hall (PDH) locking</vt:lpstr>
      <vt:lpstr>PDH locking of 798 &amp; 846</vt:lpstr>
      <vt:lpstr>Thanks for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Self-referencing of optical comb</dc:title>
  <dc:creator>Mingda Li</dc:creator>
  <cp:lastModifiedBy>Mingda Li</cp:lastModifiedBy>
  <cp:revision>58</cp:revision>
  <dcterms:created xsi:type="dcterms:W3CDTF">2023-06-29T23:51:37Z</dcterms:created>
  <dcterms:modified xsi:type="dcterms:W3CDTF">2023-07-02T23:28:28Z</dcterms:modified>
</cp:coreProperties>
</file>